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7"/>
  </p:notesMasterIdLst>
  <p:sldIdLst>
    <p:sldId id="257" r:id="rId4"/>
    <p:sldId id="258" r:id="rId5"/>
    <p:sldId id="259" r:id="rId6"/>
    <p:sldId id="261" r:id="rId7"/>
    <p:sldId id="263" r:id="rId8"/>
    <p:sldId id="264" r:id="rId9"/>
    <p:sldId id="262" r:id="rId10"/>
    <p:sldId id="265" r:id="rId11"/>
    <p:sldId id="266" r:id="rId12"/>
    <p:sldId id="267" r:id="rId13"/>
    <p:sldId id="268" r:id="rId14"/>
    <p:sldId id="270" r:id="rId15"/>
    <p:sldId id="269" r:id="rId16"/>
  </p:sldIdLst>
  <p:sldSz cx="9144000" cy="5143500" type="screen16x9"/>
  <p:notesSz cx="6858000" cy="9144000"/>
  <p:embeddedFontLst>
    <p:embeddedFont>
      <p:font typeface="Roboto" panose="020B0604020202020204" charset="0"/>
      <p:regular r:id="rId18"/>
      <p:bold r:id="rId19"/>
      <p:italic r:id="rId20"/>
      <p:boldItalic r:id="rId21"/>
    </p:embeddedFont>
    <p:embeddedFont>
      <p:font typeface="Roboto Black" panose="020B0604020202020204" charset="0"/>
      <p:bold r:id="rId22"/>
      <p:boldItalic r:id="rId23"/>
    </p:embeddedFont>
    <p:embeddedFont>
      <p:font typeface="Dosis" panose="020B0604020202020204" charset="0"/>
      <p:regular r:id="rId24"/>
      <p:bold r:id="rId25"/>
    </p:embeddedFont>
    <p:embeddedFont>
      <p:font typeface="Segoe UI" panose="020B0502040204020203" pitchFamily="34" charset="0"/>
      <p:regular r:id="rId26"/>
      <p:bold r:id="rId27"/>
      <p:italic r:id="rId28"/>
      <p:boldItalic r:id="rId29"/>
    </p:embeddedFont>
    <p:embeddedFont>
      <p:font typeface="Roboto Thin"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F14BBDFB-8845-41A2-A73C-3C95C66B2FD1}">
  <a:tblStyle styleId="{F14BBDFB-8845-41A2-A73C-3C95C66B2F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26" d="100"/>
          <a:sy n="126" d="100"/>
        </p:scale>
        <p:origin x="-3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579916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56" name="Shape 5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57" name="Shape 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Shape 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63" name="Shape 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64" name="Shape 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Shape 6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Shape 6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Shape 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Shape 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Shape 75"/>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Shape 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Shape 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Shape 8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Shape 8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Shape 8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Shape 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Shape 9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Shape 9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Shape 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Shape 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98"/>
        <p:cNvGrpSpPr/>
        <p:nvPr/>
      </p:nvGrpSpPr>
      <p:grpSpPr>
        <a:xfrm>
          <a:off x="0" y="0"/>
          <a:ext cx="0" cy="0"/>
          <a:chOff x="0" y="0"/>
          <a:chExt cx="0" cy="0"/>
        </a:xfrm>
      </p:grpSpPr>
      <p:sp>
        <p:nvSpPr>
          <p:cNvPr id="99" name="Shape 99"/>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100" name="Shape 100"/>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101" name="Shape 101"/>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102" name="Shape 102"/>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103"/>
        <p:cNvGrpSpPr/>
        <p:nvPr/>
      </p:nvGrpSpPr>
      <p:grpSpPr>
        <a:xfrm>
          <a:off x="0" y="0"/>
          <a:ext cx="0" cy="0"/>
          <a:chOff x="0" y="0"/>
          <a:chExt cx="0" cy="0"/>
        </a:xfrm>
      </p:grpSpPr>
      <p:sp>
        <p:nvSpPr>
          <p:cNvPr id="104" name="Shape 10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105" name="Shape 105"/>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106" name="Shape 10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107" name="Shape 107"/>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108"/>
        <p:cNvGrpSpPr/>
        <p:nvPr/>
      </p:nvGrpSpPr>
      <p:grpSpPr>
        <a:xfrm>
          <a:off x="0" y="0"/>
          <a:ext cx="0" cy="0"/>
          <a:chOff x="0" y="0"/>
          <a:chExt cx="0" cy="0"/>
        </a:xfrm>
      </p:grpSpPr>
      <p:sp>
        <p:nvSpPr>
          <p:cNvPr id="109" name="Shape 109"/>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110" name="Shape 110"/>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111"/>
        <p:cNvGrpSpPr/>
        <p:nvPr/>
      </p:nvGrpSpPr>
      <p:grpSpPr>
        <a:xfrm>
          <a:off x="0" y="0"/>
          <a:ext cx="0" cy="0"/>
          <a:chOff x="0" y="0"/>
          <a:chExt cx="0" cy="0"/>
        </a:xfrm>
      </p:grpSpPr>
      <p:sp>
        <p:nvSpPr>
          <p:cNvPr id="112" name="Shape 112"/>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113" name="Shape 113"/>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114"/>
        <p:cNvGrpSpPr/>
        <p:nvPr/>
      </p:nvGrpSpPr>
      <p:grpSpPr>
        <a:xfrm>
          <a:off x="0" y="0"/>
          <a:ext cx="0" cy="0"/>
          <a:chOff x="0" y="0"/>
          <a:chExt cx="0" cy="0"/>
        </a:xfrm>
      </p:grpSpPr>
      <p:sp>
        <p:nvSpPr>
          <p:cNvPr id="115" name="Shape 115"/>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116" name="Shape 116"/>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117"/>
        <p:cNvGrpSpPr/>
        <p:nvPr/>
      </p:nvGrpSpPr>
      <p:grpSpPr>
        <a:xfrm>
          <a:off x="0" y="0"/>
          <a:ext cx="0" cy="0"/>
          <a:chOff x="0" y="0"/>
          <a:chExt cx="0" cy="0"/>
        </a:xfrm>
      </p:grpSpPr>
      <p:sp>
        <p:nvSpPr>
          <p:cNvPr id="118" name="Shape 118"/>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119" name="Shape 119"/>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120" name="Shape 120"/>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121" name="Shape 121"/>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122"/>
        <p:cNvGrpSpPr/>
        <p:nvPr/>
      </p:nvGrpSpPr>
      <p:grpSpPr>
        <a:xfrm>
          <a:off x="0" y="0"/>
          <a:ext cx="0" cy="0"/>
          <a:chOff x="0" y="0"/>
          <a:chExt cx="0" cy="0"/>
        </a:xfrm>
      </p:grpSpPr>
      <p:sp>
        <p:nvSpPr>
          <p:cNvPr id="123" name="Shape 12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4" name="Shape 124"/>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125" name="Shape 125"/>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126"/>
        <p:cNvGrpSpPr/>
        <p:nvPr/>
      </p:nvGrpSpPr>
      <p:grpSpPr>
        <a:xfrm>
          <a:off x="0" y="0"/>
          <a:ext cx="0" cy="0"/>
          <a:chOff x="0" y="0"/>
          <a:chExt cx="0" cy="0"/>
        </a:xfrm>
      </p:grpSpPr>
      <p:sp>
        <p:nvSpPr>
          <p:cNvPr id="127" name="Shape 12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8" name="Shape 128"/>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29" name="Shape 129"/>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130"/>
        <p:cNvGrpSpPr/>
        <p:nvPr/>
      </p:nvGrpSpPr>
      <p:grpSpPr>
        <a:xfrm>
          <a:off x="0" y="0"/>
          <a:ext cx="0" cy="0"/>
          <a:chOff x="0" y="0"/>
          <a:chExt cx="0" cy="0"/>
        </a:xfrm>
      </p:grpSpPr>
      <p:sp>
        <p:nvSpPr>
          <p:cNvPr id="131" name="Shape 131"/>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132" name="Shape 13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3" name="Shape 133"/>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34" name="Shape 134"/>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135" name="Shape 135"/>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136" name="Shape 136"/>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137"/>
        <p:cNvGrpSpPr/>
        <p:nvPr/>
      </p:nvGrpSpPr>
      <p:grpSpPr>
        <a:xfrm>
          <a:off x="0" y="0"/>
          <a:ext cx="0" cy="0"/>
          <a:chOff x="0" y="0"/>
          <a:chExt cx="0" cy="0"/>
        </a:xfrm>
      </p:grpSpPr>
      <p:sp>
        <p:nvSpPr>
          <p:cNvPr id="138" name="Shape 138"/>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9" name="Shape 139"/>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140" name="Shape 140"/>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1" name="Shape 141"/>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142" name="Shape 142"/>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3" name="Shape 143"/>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144" name="Shape 144"/>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5" name="Shape 145"/>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46"/>
        <p:cNvGrpSpPr/>
        <p:nvPr/>
      </p:nvGrpSpPr>
      <p:grpSpPr>
        <a:xfrm>
          <a:off x="0" y="0"/>
          <a:ext cx="0" cy="0"/>
          <a:chOff x="0" y="0"/>
          <a:chExt cx="0" cy="0"/>
        </a:xfrm>
      </p:grpSpPr>
      <p:sp>
        <p:nvSpPr>
          <p:cNvPr id="147" name="Shape 147"/>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48" name="Shape 148"/>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49" name="Shape 149"/>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0" name="Shape 150"/>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1" name="Shape 151"/>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2" name="Shape 152"/>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3" name="Shape 153"/>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4" name="Shape 154"/>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5" name="Shape 155"/>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6" name="Shape 156"/>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7" name="Shape 157"/>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8" name="Shape 158"/>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59" name="Shape 159"/>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60" name="Shape 160"/>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1" name="Shape 161"/>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2" name="Shape 162"/>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3" name="Shape 163"/>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4" name="Shape 164"/>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5" name="Shape 165"/>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6" name="Shape 166"/>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7" name="Shape 167"/>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8" name="Shape 168"/>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9" name="Shape 169"/>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70" name="Shape 170"/>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71" name="Shape 171"/>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72" name="Shape 172"/>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73" name="Shape 173"/>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74" name="Shape 174"/>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75" name="Shape 175"/>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76" name="Shape 176"/>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77" name="Shape 177"/>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78" name="Shape 178"/>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79" name="Shape 179"/>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0" name="Shape 180"/>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1" name="Shape 181"/>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2" name="Shape 182"/>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83"/>
        <p:cNvGrpSpPr/>
        <p:nvPr/>
      </p:nvGrpSpPr>
      <p:grpSpPr>
        <a:xfrm>
          <a:off x="0" y="0"/>
          <a:ext cx="0" cy="0"/>
          <a:chOff x="0" y="0"/>
          <a:chExt cx="0" cy="0"/>
        </a:xfrm>
      </p:grpSpPr>
      <p:pic>
        <p:nvPicPr>
          <p:cNvPr id="184" name="Shape 184"/>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85" name="Shape 185"/>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86" name="Shape 186"/>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87" name="Shape 187"/>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88" name="Shape 188"/>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89" name="Shape 189"/>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90" name="Shape 190"/>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1" name="Shape 191"/>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2" name="Shape 192"/>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3" name="Shape 193"/>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94" name="Shape 194"/>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95" name="Shape 195"/>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6" name="Shape 196"/>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7" name="Shape 197"/>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8" name="Shape 198"/>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99"/>
        <p:cNvGrpSpPr/>
        <p:nvPr/>
      </p:nvGrpSpPr>
      <p:grpSpPr>
        <a:xfrm>
          <a:off x="0" y="0"/>
          <a:ext cx="0" cy="0"/>
          <a:chOff x="0" y="0"/>
          <a:chExt cx="0" cy="0"/>
        </a:xfrm>
      </p:grpSpPr>
      <p:sp>
        <p:nvSpPr>
          <p:cNvPr id="200" name="Shape 200"/>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202" name="Shape 202"/>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203" name="Shape 203"/>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4" name="Shape 204"/>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205" name="Shape 205"/>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206"/>
        <p:cNvGrpSpPr/>
        <p:nvPr/>
      </p:nvGrpSpPr>
      <p:grpSpPr>
        <a:xfrm>
          <a:off x="0" y="0"/>
          <a:ext cx="0" cy="0"/>
          <a:chOff x="0" y="0"/>
          <a:chExt cx="0" cy="0"/>
        </a:xfrm>
      </p:grpSpPr>
      <p:sp>
        <p:nvSpPr>
          <p:cNvPr id="207" name="Shape 207"/>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08" name="Shape 208"/>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9" name="Shape 209"/>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210" name="Shape 210"/>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211" name="Shape 211"/>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12" name="Shape 212"/>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213"/>
        <p:cNvGrpSpPr/>
        <p:nvPr/>
      </p:nvGrpSpPr>
      <p:grpSpPr>
        <a:xfrm>
          <a:off x="0" y="0"/>
          <a:ext cx="0" cy="0"/>
          <a:chOff x="0" y="0"/>
          <a:chExt cx="0" cy="0"/>
        </a:xfrm>
      </p:grpSpPr>
      <p:pic>
        <p:nvPicPr>
          <p:cNvPr id="214" name="Shape 214"/>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215" name="Shape 21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17" name="Shape 21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218"/>
        <p:cNvGrpSpPr/>
        <p:nvPr/>
      </p:nvGrpSpPr>
      <p:grpSpPr>
        <a:xfrm>
          <a:off x="0" y="0"/>
          <a:ext cx="0" cy="0"/>
          <a:chOff x="0" y="0"/>
          <a:chExt cx="0" cy="0"/>
        </a:xfrm>
      </p:grpSpPr>
      <p:pic>
        <p:nvPicPr>
          <p:cNvPr id="219" name="Shape 2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0" name="Shape 22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Shape 22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22" name="Shape 22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223"/>
        <p:cNvGrpSpPr/>
        <p:nvPr/>
      </p:nvGrpSpPr>
      <p:grpSpPr>
        <a:xfrm>
          <a:off x="0" y="0"/>
          <a:ext cx="0" cy="0"/>
          <a:chOff x="0" y="0"/>
          <a:chExt cx="0" cy="0"/>
        </a:xfrm>
      </p:grpSpPr>
      <p:pic>
        <p:nvPicPr>
          <p:cNvPr id="224" name="Shape 224"/>
          <p:cNvPicPr preferRelativeResize="0"/>
          <p:nvPr/>
        </p:nvPicPr>
        <p:blipFill>
          <a:blip r:embed="rId2">
            <a:alphaModFix/>
          </a:blip>
          <a:stretch>
            <a:fillRect/>
          </a:stretch>
        </p:blipFill>
        <p:spPr>
          <a:xfrm>
            <a:off x="0" y="0"/>
            <a:ext cx="5143500" cy="5143500"/>
          </a:xfrm>
          <a:prstGeom prst="rect">
            <a:avLst/>
          </a:prstGeom>
          <a:noFill/>
          <a:ln>
            <a:noFill/>
          </a:ln>
        </p:spPr>
      </p:pic>
      <p:sp>
        <p:nvSpPr>
          <p:cNvPr id="225" name="Shape 225"/>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226" name="Shape 226"/>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227"/>
        <p:cNvGrpSpPr/>
        <p:nvPr/>
      </p:nvGrpSpPr>
      <p:grpSpPr>
        <a:xfrm>
          <a:off x="0" y="0"/>
          <a:ext cx="0" cy="0"/>
          <a:chOff x="0" y="0"/>
          <a:chExt cx="0" cy="0"/>
        </a:xfrm>
      </p:grpSpPr>
      <p:pic>
        <p:nvPicPr>
          <p:cNvPr id="228" name="Shape 22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29" name="Shape 229"/>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230"/>
        <p:cNvGrpSpPr/>
        <p:nvPr/>
      </p:nvGrpSpPr>
      <p:grpSpPr>
        <a:xfrm>
          <a:off x="0" y="0"/>
          <a:ext cx="0" cy="0"/>
          <a:chOff x="0" y="0"/>
          <a:chExt cx="0" cy="0"/>
        </a:xfrm>
      </p:grpSpPr>
      <p:pic>
        <p:nvPicPr>
          <p:cNvPr id="231" name="Shape 23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32" name="Shape 232"/>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233"/>
        <p:cNvGrpSpPr/>
        <p:nvPr/>
      </p:nvGrpSpPr>
      <p:grpSpPr>
        <a:xfrm>
          <a:off x="0" y="0"/>
          <a:ext cx="0" cy="0"/>
          <a:chOff x="0" y="0"/>
          <a:chExt cx="0" cy="0"/>
        </a:xfrm>
      </p:grpSpPr>
      <p:sp>
        <p:nvSpPr>
          <p:cNvPr id="234" name="Shape 234"/>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235" name="Shape 235"/>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236" name="Shape 236"/>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237" name="Shape 237"/>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8"/>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239"/>
        <p:cNvGrpSpPr/>
        <p:nvPr/>
      </p:nvGrpSpPr>
      <p:grpSpPr>
        <a:xfrm>
          <a:off x="0" y="0"/>
          <a:ext cx="0" cy="0"/>
          <a:chOff x="0" y="0"/>
          <a:chExt cx="0" cy="0"/>
        </a:xfrm>
      </p:grpSpPr>
      <p:cxnSp>
        <p:nvCxnSpPr>
          <p:cNvPr id="240" name="Shape 240"/>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1" name="Shape 241"/>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242" name="Shape 242"/>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3" name="Shape 243"/>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244" name="Shape 244"/>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5" name="Shape 245"/>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46" name="Shape 246"/>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47" name="Shape 247"/>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48" name="Shape 248"/>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49" name="Shape 249"/>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0" name="Shape 250"/>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51" name="Shape 251"/>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2" name="Shape 252"/>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3" name="Shape 253"/>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54" name="Shape 254"/>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55" name="Shape 255"/>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6" name="Shape 256"/>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57" name="Shape 257"/>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8" name="Shape 258"/>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9" name="Shape 259"/>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60" name="Shape 260"/>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61" name="Shape 261"/>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62" name="Shape 262"/>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63" name="Shape 263"/>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64" name="Shape 264"/>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5" name="Shape 265"/>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6" name="Shape 266"/>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67" name="Shape 267"/>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68" name="Shape 268"/>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69" name="Shape 269"/>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70" name="Shape 270"/>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71" name="Shape 271"/>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72" name="Shape 272"/>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73" name="Shape 273"/>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74" name="Shape 274"/>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75" name="Shape 275"/>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76" name="Shape 276"/>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77" name="Shape 277"/>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78" name="Shape 278"/>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Shape 279"/>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80" name="Shape 280"/>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81" name="Shape 281"/>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Shape 282"/>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83" name="Shape 283"/>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84" name="Shape 284"/>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5" name="Shape 285"/>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6" name="Shape 286"/>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7" name="Shape 287"/>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3.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52" name="Shape 5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Shape 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97" name="Shape 97"/>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GB" sz="5600" dirty="0" smtClean="0">
                <a:solidFill>
                  <a:schemeClr val="lt1"/>
                </a:solidFill>
                <a:latin typeface="Roboto Black"/>
                <a:ea typeface="Roboto Black"/>
                <a:cs typeface="Roboto Black"/>
                <a:sym typeface="Roboto Black"/>
              </a:rPr>
              <a:t>First and Last Touch </a:t>
            </a:r>
          </a:p>
          <a:p>
            <a:pPr marL="0" marR="0" lvl="0" indent="0" algn="l" rtl="0">
              <a:lnSpc>
                <a:spcPct val="100000"/>
              </a:lnSpc>
              <a:spcBef>
                <a:spcPts val="0"/>
              </a:spcBef>
              <a:spcAft>
                <a:spcPts val="0"/>
              </a:spcAft>
              <a:buClr>
                <a:srgbClr val="295269"/>
              </a:buClr>
              <a:buFont typeface="Arial"/>
              <a:buNone/>
            </a:pPr>
            <a:r>
              <a:rPr lang="en-GB" sz="5600" dirty="0" smtClean="0">
                <a:solidFill>
                  <a:schemeClr val="lt1"/>
                </a:solidFill>
                <a:latin typeface="Roboto Black"/>
                <a:ea typeface="Roboto Black"/>
                <a:sym typeface="Roboto Black"/>
              </a:rPr>
              <a:t>Attribution with </a:t>
            </a:r>
          </a:p>
          <a:p>
            <a:pPr marL="0" marR="0" lvl="0" indent="0" algn="l" rtl="0">
              <a:lnSpc>
                <a:spcPct val="100000"/>
              </a:lnSpc>
              <a:spcBef>
                <a:spcPts val="0"/>
              </a:spcBef>
              <a:spcAft>
                <a:spcPts val="0"/>
              </a:spcAft>
              <a:buClr>
                <a:srgbClr val="295269"/>
              </a:buClr>
              <a:buFont typeface="Arial"/>
              <a:buNone/>
            </a:pPr>
            <a:r>
              <a:rPr lang="en-GB" sz="5600" dirty="0" smtClean="0">
                <a:solidFill>
                  <a:schemeClr val="lt1"/>
                </a:solidFill>
                <a:latin typeface="Roboto Black"/>
                <a:ea typeface="Roboto Black"/>
                <a:sym typeface="Roboto Black"/>
              </a:rPr>
              <a:t>CoolTShirts.com</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5600" dirty="0">
              <a:solidFill>
                <a:schemeClr val="lt1"/>
              </a:solidFill>
              <a:latin typeface="Dosis"/>
              <a:ea typeface="Dosis"/>
              <a:cs typeface="Dosis"/>
              <a:sym typeface="Dosis"/>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
        <p:nvSpPr>
          <p:cNvPr id="2" name="TextBox 1"/>
          <p:cNvSpPr txBox="1"/>
          <p:nvPr/>
        </p:nvSpPr>
        <p:spPr>
          <a:xfrm>
            <a:off x="6939550" y="51470"/>
            <a:ext cx="2204450" cy="523220"/>
          </a:xfrm>
          <a:prstGeom prst="rect">
            <a:avLst/>
          </a:prstGeom>
          <a:noFill/>
        </p:spPr>
        <p:txBody>
          <a:bodyPr wrap="none" rtlCol="0">
            <a:spAutoFit/>
          </a:bodyPr>
          <a:lstStyle/>
          <a:p>
            <a:r>
              <a:rPr lang="en-GB" b="1" dirty="0" smtClean="0">
                <a:solidFill>
                  <a:schemeClr val="bg1"/>
                </a:solidFill>
                <a:latin typeface="Roboto" panose="020B0604020202020204" charset="0"/>
                <a:ea typeface="Roboto" panose="020B0604020202020204" charset="0"/>
              </a:rPr>
              <a:t>Authored by Dan Burton  </a:t>
            </a:r>
          </a:p>
          <a:p>
            <a:r>
              <a:rPr lang="en-GB" b="1" dirty="0" smtClean="0">
                <a:solidFill>
                  <a:schemeClr val="bg1"/>
                </a:solidFill>
                <a:latin typeface="Roboto" panose="020B0604020202020204" charset="0"/>
                <a:ea typeface="Roboto" panose="020B0604020202020204" charset="0"/>
              </a:rPr>
              <a:t>August 2018</a:t>
            </a:r>
            <a:endParaRPr lang="en-GB" b="1" dirty="0">
              <a:solidFill>
                <a:schemeClr val="bg1"/>
              </a:solidFill>
              <a:latin typeface="Roboto" panose="020B0604020202020204" charset="0"/>
              <a:ea typeface="Roboto"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2.4 How many visitors go on to make a purchase?</a:t>
            </a:r>
            <a:endParaRPr sz="2400" b="1" dirty="0">
              <a:solidFill>
                <a:srgbClr val="295269"/>
              </a:solidFill>
              <a:latin typeface="Roboto"/>
              <a:ea typeface="Roboto"/>
              <a:cs typeface="Roboto"/>
              <a:sym typeface="Roboto"/>
            </a:endParaRPr>
          </a:p>
        </p:txBody>
      </p:sp>
      <p:sp>
        <p:nvSpPr>
          <p:cNvPr id="2" name="TextBox 1"/>
          <p:cNvSpPr txBox="1"/>
          <p:nvPr/>
        </p:nvSpPr>
        <p:spPr>
          <a:xfrm>
            <a:off x="120589" y="3387646"/>
            <a:ext cx="4744701" cy="1152128"/>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smtClean="0"/>
              <a:t>With a further tweak to the last touch code, we can determine how many visitors go on to make a purchase, (358). We can also identify the campaign and the source that drives that purchase. I have added in a WHERE statement to limit the last touch results to the ‘Purchase’ page.  </a:t>
            </a:r>
            <a:endParaRPr lang="en-GB" dirty="0"/>
          </a:p>
        </p:txBody>
      </p:sp>
      <p:sp>
        <p:nvSpPr>
          <p:cNvPr id="3" name="AutoShape 5" descr="Image result for newsletter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1112511"/>
            <a:ext cx="3285567" cy="3427263"/>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descr="Image result for purchase clipar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9348" y="3507854"/>
            <a:ext cx="1472952" cy="1472952"/>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463" y="1134317"/>
            <a:ext cx="4866928" cy="2088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16287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2.5 What is the typical user journey?</a:t>
            </a:r>
            <a:endParaRPr sz="2400" b="1" dirty="0">
              <a:solidFill>
                <a:srgbClr val="295269"/>
              </a:solidFill>
              <a:latin typeface="Roboto"/>
              <a:ea typeface="Roboto"/>
              <a:cs typeface="Roboto"/>
              <a:sym typeface="Roboto"/>
            </a:endParaRPr>
          </a:p>
        </p:txBody>
      </p:sp>
      <p:sp>
        <p:nvSpPr>
          <p:cNvPr id="3" name="AutoShape 5" descr="Image result for newsletter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TextBox 8"/>
          <p:cNvSpPr txBox="1"/>
          <p:nvPr/>
        </p:nvSpPr>
        <p:spPr>
          <a:xfrm>
            <a:off x="2051720" y="1169642"/>
            <a:ext cx="4744701" cy="2482228"/>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smtClean="0"/>
              <a:t>Of the four campaigns that generated engagement with the </a:t>
            </a:r>
            <a:r>
              <a:rPr lang="en-GB" dirty="0" err="1" smtClean="0"/>
              <a:t>CoolTShirts</a:t>
            </a:r>
            <a:r>
              <a:rPr lang="en-GB" dirty="0" smtClean="0"/>
              <a:t> website, three of these were magazine style articles. These articles generated 92% of the first touch traffic to the website. However, only 1.26% of these visits actually went on to make a purchase following this visit. </a:t>
            </a:r>
          </a:p>
          <a:p>
            <a:pPr marL="0" indent="0">
              <a:buNone/>
            </a:pPr>
            <a:endParaRPr lang="en-GB" dirty="0"/>
          </a:p>
          <a:p>
            <a:pPr marL="0" indent="0">
              <a:buNone/>
            </a:pPr>
            <a:r>
              <a:rPr lang="en-GB" dirty="0" smtClean="0"/>
              <a:t>The most actively engaged customers are those who either have signed up for the weekly newsletter via email or have received a retargeting advert via either Facebook or email.  14% of the users who have received the newsletter or retargeted advert go on to make a purchase.  </a:t>
            </a:r>
            <a:endParaRPr lang="en-GB" dirty="0"/>
          </a:p>
        </p:txBody>
      </p:sp>
      <p:pic>
        <p:nvPicPr>
          <p:cNvPr id="6146" name="Picture 2" descr="Image result for treasure hunt clipar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8264" y="3147814"/>
            <a:ext cx="1705372" cy="147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4365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4499992" y="1692306"/>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GB" sz="4800" dirty="0" smtClean="0">
                <a:solidFill>
                  <a:schemeClr val="lt1"/>
                </a:solidFill>
                <a:latin typeface="Roboto"/>
                <a:ea typeface="Roboto"/>
                <a:cs typeface="Roboto"/>
                <a:sym typeface="Roboto"/>
              </a:rPr>
              <a:t>Optimiz</a:t>
            </a:r>
            <a:r>
              <a:rPr lang="en-GB" sz="4800" dirty="0" smtClean="0">
                <a:solidFill>
                  <a:schemeClr val="lt1"/>
                </a:solidFill>
                <a:latin typeface="Roboto"/>
                <a:ea typeface="Roboto"/>
                <a:cs typeface="Roboto"/>
                <a:sym typeface="Roboto"/>
              </a:rPr>
              <a:t>e the </a:t>
            </a:r>
          </a:p>
          <a:p>
            <a:pPr marL="0" lvl="0" indent="0" algn="ctr" rtl="0">
              <a:spcBef>
                <a:spcPts val="0"/>
              </a:spcBef>
              <a:spcAft>
                <a:spcPts val="0"/>
              </a:spcAft>
              <a:buClr>
                <a:schemeClr val="dk1"/>
              </a:buClr>
              <a:buSzPts val="1100"/>
              <a:buFont typeface="Arial"/>
              <a:buNone/>
            </a:pPr>
            <a:r>
              <a:rPr lang="en-GB" sz="4800" dirty="0" smtClean="0">
                <a:solidFill>
                  <a:schemeClr val="lt1"/>
                </a:solidFill>
                <a:latin typeface="Roboto"/>
                <a:ea typeface="Roboto"/>
                <a:cs typeface="Roboto"/>
                <a:sym typeface="Roboto"/>
              </a:rPr>
              <a:t>Campaign budget.</a:t>
            </a:r>
            <a:endParaRPr sz="48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28806781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276347" y="259568"/>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3.1 </a:t>
            </a:r>
            <a:r>
              <a:rPr lang="en-GB" sz="2400" b="1" dirty="0" err="1">
                <a:solidFill>
                  <a:srgbClr val="295269"/>
                </a:solidFill>
                <a:latin typeface="Roboto"/>
                <a:ea typeface="Roboto"/>
                <a:cs typeface="Roboto"/>
                <a:sym typeface="Roboto"/>
              </a:rPr>
              <a:t>CoolTShirts</a:t>
            </a:r>
            <a:r>
              <a:rPr lang="en-GB" sz="2400" b="1" dirty="0">
                <a:solidFill>
                  <a:srgbClr val="295269"/>
                </a:solidFill>
                <a:latin typeface="Roboto"/>
                <a:ea typeface="Roboto"/>
                <a:cs typeface="Roboto"/>
                <a:sym typeface="Roboto"/>
              </a:rPr>
              <a:t> can re-invest in 5 campaigns. Which should they pick and why?</a:t>
            </a:r>
            <a:endParaRPr sz="2400" b="1" dirty="0">
              <a:solidFill>
                <a:srgbClr val="295269"/>
              </a:solidFill>
              <a:latin typeface="Roboto"/>
              <a:ea typeface="Roboto"/>
              <a:cs typeface="Roboto"/>
              <a:sym typeface="Roboto"/>
            </a:endParaRPr>
          </a:p>
        </p:txBody>
      </p:sp>
      <p:sp>
        <p:nvSpPr>
          <p:cNvPr id="3" name="AutoShape 5" descr="Image result for newsletter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TextBox 8"/>
          <p:cNvSpPr txBox="1"/>
          <p:nvPr/>
        </p:nvSpPr>
        <p:spPr>
          <a:xfrm>
            <a:off x="2051720" y="1169642"/>
            <a:ext cx="4744701" cy="3274316"/>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smtClean="0"/>
              <a:t>It is apparent that the most successful campaigns to generate page views are the magazine style articles for modern outfits such as </a:t>
            </a:r>
            <a:r>
              <a:rPr lang="en-GB" dirty="0" err="1" smtClean="0"/>
              <a:t>Buzzfeed</a:t>
            </a:r>
            <a:r>
              <a:rPr lang="en-GB" dirty="0"/>
              <a:t> </a:t>
            </a:r>
            <a:r>
              <a:rPr lang="en-GB" dirty="0" smtClean="0"/>
              <a:t>and more traditional websites such as the New York Times and Medium. I would make a recommendation that these campaigns continue. However, there needs to be some consideration on how to convert these initial page views into paying customers.  </a:t>
            </a:r>
          </a:p>
          <a:p>
            <a:pPr marL="0" indent="0">
              <a:buNone/>
            </a:pPr>
            <a:endParaRPr lang="en-GB" dirty="0" smtClean="0"/>
          </a:p>
          <a:p>
            <a:pPr marL="0" indent="0">
              <a:buNone/>
            </a:pPr>
            <a:r>
              <a:rPr lang="en-GB" dirty="0" smtClean="0"/>
              <a:t>In addition to the media based campaigns, the most successful campaigns to generate paying custom is the retargeting adverts via Facebook and the weekly newsletter. I would recommend continuing with both of these. Facebook works well for those customers who may not actively engage via signing up for the newsletter, but may make a purchase through the persistence of the retargeting advert. </a:t>
            </a:r>
            <a:endParaRPr lang="en-GB" dirty="0"/>
          </a:p>
        </p:txBody>
      </p:sp>
      <p:pic>
        <p:nvPicPr>
          <p:cNvPr id="8194" name="Picture 2" descr="Image result for investment clipar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6421" y="2787774"/>
            <a:ext cx="2209553" cy="2209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6244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smtClean="0">
                <a:solidFill>
                  <a:srgbClr val="295269"/>
                </a:solidFill>
              </a:rPr>
              <a:t>Table </a:t>
            </a:r>
            <a:r>
              <a:rPr lang="en" b="1" dirty="0">
                <a:solidFill>
                  <a:srgbClr val="295269"/>
                </a:solidFill>
              </a:rPr>
              <a:t>of </a:t>
            </a:r>
            <a:r>
              <a:rPr lang="en" b="1" dirty="0" smtClean="0">
                <a:solidFill>
                  <a:srgbClr val="295269"/>
                </a:solidFill>
              </a:rPr>
              <a:t>Contents</a:t>
            </a:r>
            <a:br>
              <a:rPr lang="en" b="1" dirty="0" smtClean="0">
                <a:solidFill>
                  <a:srgbClr val="295269"/>
                </a:solidFill>
              </a:rPr>
            </a:br>
            <a:r>
              <a:rPr lang="en" b="1" dirty="0" smtClean="0">
                <a:solidFill>
                  <a:srgbClr val="295269"/>
                </a:solidFill>
              </a:rPr>
              <a:t/>
            </a:r>
            <a:br>
              <a:rPr lang="en" b="1" dirty="0" smtClean="0">
                <a:solidFill>
                  <a:srgbClr val="295269"/>
                </a:solidFill>
              </a:rPr>
            </a:br>
            <a:r>
              <a:rPr lang="en" b="1" dirty="0">
                <a:solidFill>
                  <a:srgbClr val="295269"/>
                </a:solidFill>
              </a:rPr>
              <a:t/>
            </a:r>
            <a:br>
              <a:rPr lang="en" b="1" dirty="0">
                <a:solidFill>
                  <a:srgbClr val="295269"/>
                </a:solidFill>
              </a:rPr>
            </a:b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fontAlgn="base"/>
            <a:endParaRPr lang="en-GB" sz="2400" dirty="0" smtClean="0"/>
          </a:p>
          <a:p>
            <a:pPr fontAlgn="base"/>
            <a:r>
              <a:rPr lang="en-GB" sz="2400" dirty="0" smtClean="0"/>
              <a:t>1</a:t>
            </a:r>
            <a:r>
              <a:rPr lang="en-GB" sz="2400" dirty="0"/>
              <a:t>. Get familiar with the company.</a:t>
            </a:r>
          </a:p>
          <a:p>
            <a:pPr marL="285750" indent="-285750" fontAlgn="base">
              <a:buFont typeface="Wingdings" panose="05000000000000000000" pitchFamily="2" charset="2"/>
              <a:buChar char="Ø"/>
            </a:pPr>
            <a:r>
              <a:rPr lang="en-GB" sz="1600" dirty="0"/>
              <a:t>How many campaigns and sources does </a:t>
            </a:r>
            <a:r>
              <a:rPr lang="en-GB" sz="1600" dirty="0" err="1"/>
              <a:t>CoolTShirts</a:t>
            </a:r>
            <a:r>
              <a:rPr lang="en-GB" sz="1600" dirty="0"/>
              <a:t> use and how are they related? Be sure to explain the difference between </a:t>
            </a:r>
            <a:r>
              <a:rPr lang="en-GB" sz="1600" dirty="0" err="1" smtClean="0"/>
              <a:t>utm_campaign</a:t>
            </a:r>
            <a:r>
              <a:rPr lang="en-GB" sz="1600" dirty="0" smtClean="0"/>
              <a:t> and</a:t>
            </a:r>
            <a:r>
              <a:rPr lang="en-GB" sz="1600" dirty="0"/>
              <a:t> </a:t>
            </a:r>
            <a:r>
              <a:rPr lang="en-GB" sz="1600" dirty="0" err="1"/>
              <a:t>utm_source</a:t>
            </a:r>
            <a:r>
              <a:rPr lang="en-GB" sz="1600" dirty="0"/>
              <a:t>.</a:t>
            </a:r>
          </a:p>
          <a:p>
            <a:pPr marL="285750" indent="-285750" fontAlgn="base">
              <a:buFont typeface="Wingdings" panose="05000000000000000000" pitchFamily="2" charset="2"/>
              <a:buChar char="Ø"/>
            </a:pPr>
            <a:r>
              <a:rPr lang="en-GB" sz="1600" dirty="0"/>
              <a:t>What pages are on their website?</a:t>
            </a:r>
          </a:p>
          <a:p>
            <a:pPr fontAlgn="base"/>
            <a:endParaRPr lang="en-GB" sz="1600" dirty="0"/>
          </a:p>
          <a:p>
            <a:pPr fontAlgn="base"/>
            <a:r>
              <a:rPr lang="en-GB" sz="2400" dirty="0"/>
              <a:t>2. </a:t>
            </a:r>
            <a:r>
              <a:rPr lang="en-GB" sz="2400" dirty="0" smtClean="0"/>
              <a:t>What is the user journey?</a:t>
            </a:r>
          </a:p>
          <a:p>
            <a:pPr marL="285750" indent="-285750" fontAlgn="base">
              <a:buFont typeface="Wingdings" panose="05000000000000000000" pitchFamily="2" charset="2"/>
              <a:buChar char="Ø"/>
            </a:pPr>
            <a:r>
              <a:rPr lang="en-GB" sz="1600" dirty="0"/>
              <a:t>How many first touches is each campaign responsible for?</a:t>
            </a:r>
          </a:p>
          <a:p>
            <a:pPr marL="285750" indent="-285750" fontAlgn="base">
              <a:buFont typeface="Wingdings" panose="05000000000000000000" pitchFamily="2" charset="2"/>
              <a:buChar char="Ø"/>
            </a:pPr>
            <a:r>
              <a:rPr lang="en-GB" sz="1600" dirty="0"/>
              <a:t>How many last touches is each campaign responsible for?</a:t>
            </a:r>
          </a:p>
          <a:p>
            <a:pPr marL="285750" indent="-285750" fontAlgn="base">
              <a:buFont typeface="Wingdings" panose="05000000000000000000" pitchFamily="2" charset="2"/>
              <a:buChar char="Ø"/>
            </a:pPr>
            <a:r>
              <a:rPr lang="en-GB" sz="1600" dirty="0"/>
              <a:t>How many visitors make a purchase?</a:t>
            </a:r>
          </a:p>
          <a:p>
            <a:pPr marL="285750" indent="-285750" fontAlgn="base">
              <a:buFont typeface="Wingdings" panose="05000000000000000000" pitchFamily="2" charset="2"/>
              <a:buChar char="Ø"/>
            </a:pPr>
            <a:r>
              <a:rPr lang="en-GB" sz="1600" dirty="0"/>
              <a:t>How many last touches on the purchase page is each campaign responsible for?</a:t>
            </a:r>
          </a:p>
          <a:p>
            <a:pPr marL="285750" indent="-285750" fontAlgn="base">
              <a:buFont typeface="Wingdings" panose="05000000000000000000" pitchFamily="2" charset="2"/>
              <a:buChar char="Ø"/>
            </a:pPr>
            <a:r>
              <a:rPr lang="en-GB" sz="1600" dirty="0"/>
              <a:t>What is the typical user journey</a:t>
            </a:r>
            <a:r>
              <a:rPr lang="en-GB" sz="1600" dirty="0" smtClean="0"/>
              <a:t>?</a:t>
            </a:r>
          </a:p>
          <a:p>
            <a:pPr fontAlgn="base"/>
            <a:endParaRPr lang="en-GB" sz="2400" dirty="0"/>
          </a:p>
          <a:p>
            <a:pPr fontAlgn="base"/>
            <a:r>
              <a:rPr lang="en-GB" sz="2400" dirty="0"/>
              <a:t>3. </a:t>
            </a:r>
            <a:r>
              <a:rPr lang="en-GB" sz="2400" dirty="0" smtClean="0"/>
              <a:t>Optimize the campaign budget.</a:t>
            </a:r>
            <a:endParaRPr lang="en-GB" sz="2400" dirty="0"/>
          </a:p>
          <a:p>
            <a:pPr marL="285750" indent="-285750" fontAlgn="base">
              <a:buFont typeface="Wingdings" panose="05000000000000000000" pitchFamily="2" charset="2"/>
              <a:buChar char="Ø"/>
            </a:pPr>
            <a:r>
              <a:rPr lang="en-GB" sz="1600" dirty="0" err="1"/>
              <a:t>CoolTShirts</a:t>
            </a:r>
            <a:r>
              <a:rPr lang="en-GB" sz="1600" dirty="0"/>
              <a:t> can re-invest in 5 campaigns. Which should they pick and why?</a:t>
            </a:r>
          </a:p>
          <a:p>
            <a:pPr marL="76200" marR="0" lvl="0" algn="l" rtl="0">
              <a:lnSpc>
                <a:spcPct val="115000"/>
              </a:lnSpc>
              <a:spcBef>
                <a:spcPts val="1100"/>
              </a:spcBef>
              <a:spcAft>
                <a:spcPts val="0"/>
              </a:spcAft>
              <a:buClr>
                <a:srgbClr val="222222"/>
              </a:buClr>
              <a:buSzPts val="2400"/>
            </a:pP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4499992" y="1692306"/>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GB" sz="4800" dirty="0" smtClean="0">
                <a:solidFill>
                  <a:schemeClr val="lt1"/>
                </a:solidFill>
                <a:latin typeface="Roboto"/>
                <a:ea typeface="Roboto"/>
                <a:cs typeface="Roboto"/>
                <a:sym typeface="Roboto"/>
              </a:rPr>
              <a:t>Get Familiar With </a:t>
            </a:r>
          </a:p>
          <a:p>
            <a:pPr marL="0" lvl="0" indent="0" algn="ctr" rtl="0">
              <a:spcBef>
                <a:spcPts val="0"/>
              </a:spcBef>
              <a:spcAft>
                <a:spcPts val="0"/>
              </a:spcAft>
              <a:buClr>
                <a:schemeClr val="dk1"/>
              </a:buClr>
              <a:buSzPts val="1100"/>
              <a:buFont typeface="Arial"/>
              <a:buNone/>
            </a:pPr>
            <a:r>
              <a:rPr lang="en-GB" sz="4800" dirty="0" smtClean="0">
                <a:solidFill>
                  <a:schemeClr val="lt1"/>
                </a:solidFill>
                <a:latin typeface="Roboto"/>
                <a:ea typeface="Roboto"/>
                <a:cs typeface="Roboto"/>
                <a:sym typeface="Roboto"/>
              </a:rPr>
              <a:t>The Company</a:t>
            </a:r>
            <a:endParaRPr sz="4800" dirty="0">
              <a:solidFill>
                <a:schemeClr val="lt1"/>
              </a:solidFill>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400" b="1" dirty="0">
                <a:solidFill>
                  <a:srgbClr val="295269"/>
                </a:solidFill>
                <a:latin typeface="Roboto"/>
                <a:ea typeface="Roboto"/>
                <a:cs typeface="Roboto"/>
                <a:sym typeface="Roboto"/>
              </a:rPr>
              <a:t>1.1 </a:t>
            </a:r>
            <a:r>
              <a:rPr lang="en-GB" sz="2400" b="1" dirty="0">
                <a:solidFill>
                  <a:srgbClr val="295269"/>
                </a:solidFill>
                <a:latin typeface="Roboto"/>
                <a:ea typeface="Roboto"/>
                <a:cs typeface="Roboto"/>
                <a:sym typeface="Roboto"/>
              </a:rPr>
              <a:t>How many campaigns and sources does </a:t>
            </a:r>
            <a:r>
              <a:rPr lang="en-GB" sz="2400" b="1" dirty="0" err="1">
                <a:solidFill>
                  <a:srgbClr val="295269"/>
                </a:solidFill>
                <a:latin typeface="Roboto"/>
                <a:ea typeface="Roboto"/>
                <a:cs typeface="Roboto"/>
                <a:sym typeface="Roboto"/>
              </a:rPr>
              <a:t>CoolTShirts</a:t>
            </a:r>
            <a:r>
              <a:rPr lang="en-GB" sz="2400" b="1" dirty="0">
                <a:solidFill>
                  <a:srgbClr val="295269"/>
                </a:solidFill>
                <a:latin typeface="Roboto"/>
                <a:ea typeface="Roboto"/>
                <a:cs typeface="Roboto"/>
                <a:sym typeface="Roboto"/>
              </a:rPr>
              <a:t> use and how are they related?</a:t>
            </a:r>
            <a:endParaRPr sz="2400" b="1" dirty="0">
              <a:solidFill>
                <a:srgbClr val="295269"/>
              </a:solidFill>
              <a:latin typeface="Roboto"/>
              <a:ea typeface="Roboto"/>
              <a:cs typeface="Roboto"/>
              <a:sym typeface="Roboto"/>
            </a:endParaRPr>
          </a:p>
        </p:txBody>
      </p:sp>
      <p:sp>
        <p:nvSpPr>
          <p:cNvPr id="324" name="Shape 324"/>
          <p:cNvSpPr txBox="1"/>
          <p:nvPr/>
        </p:nvSpPr>
        <p:spPr>
          <a:xfrm>
            <a:off x="311700" y="1203598"/>
            <a:ext cx="3673945" cy="861945"/>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1200" dirty="0" smtClean="0">
                <a:latin typeface="Roboto" panose="020B0604020202020204" charset="0"/>
                <a:ea typeface="Roboto" panose="020B0604020202020204" charset="0"/>
                <a:cs typeface="Roboto"/>
                <a:sym typeface="Roboto"/>
              </a:rPr>
              <a:t>I can evidence the number of campaigns that </a:t>
            </a:r>
            <a:r>
              <a:rPr lang="en-GB" sz="1200" dirty="0" err="1" smtClean="0">
                <a:latin typeface="Roboto" panose="020B0604020202020204" charset="0"/>
                <a:ea typeface="Roboto" panose="020B0604020202020204" charset="0"/>
                <a:cs typeface="Roboto"/>
                <a:sym typeface="Roboto"/>
              </a:rPr>
              <a:t>CoolTShirts</a:t>
            </a:r>
            <a:r>
              <a:rPr lang="en-GB" sz="1200" dirty="0" smtClean="0">
                <a:latin typeface="Roboto" panose="020B0604020202020204" charset="0"/>
                <a:ea typeface="Roboto" panose="020B0604020202020204" charset="0"/>
                <a:cs typeface="Roboto"/>
                <a:sym typeface="Roboto"/>
              </a:rPr>
              <a:t> use by undertaking a distinct count of the </a:t>
            </a:r>
            <a:r>
              <a:rPr lang="en-GB" sz="1200" dirty="0" err="1" smtClean="0">
                <a:latin typeface="Roboto" panose="020B0604020202020204" charset="0"/>
                <a:ea typeface="Roboto" panose="020B0604020202020204" charset="0"/>
                <a:cs typeface="Roboto"/>
                <a:sym typeface="Roboto"/>
              </a:rPr>
              <a:t>utm_campaign</a:t>
            </a:r>
            <a:r>
              <a:rPr lang="en-GB" sz="1200" dirty="0" smtClean="0">
                <a:latin typeface="Roboto" panose="020B0604020202020204" charset="0"/>
                <a:ea typeface="Roboto" panose="020B0604020202020204" charset="0"/>
                <a:cs typeface="Roboto"/>
                <a:sym typeface="Roboto"/>
              </a:rPr>
              <a:t> field (SQL 1/fig1)</a:t>
            </a:r>
            <a:endParaRPr sz="1200" dirty="0">
              <a:latin typeface="Roboto" panose="020B0604020202020204" charset="0"/>
              <a:ea typeface="Roboto" panose="020B0604020202020204" charset="0"/>
              <a:cs typeface="Roboto"/>
              <a:sym typeface="Roboto"/>
            </a:endParaRPr>
          </a:p>
        </p:txBody>
      </p:sp>
      <p:graphicFrame>
        <p:nvGraphicFramePr>
          <p:cNvPr id="325" name="Shape 325"/>
          <p:cNvGraphicFramePr/>
          <p:nvPr>
            <p:extLst>
              <p:ext uri="{D42A27DB-BD31-4B8C-83A1-F6EECF244321}">
                <p14:modId xmlns:p14="http://schemas.microsoft.com/office/powerpoint/2010/main" val="2143468295"/>
              </p:ext>
            </p:extLst>
          </p:nvPr>
        </p:nvGraphicFramePr>
        <p:xfrm>
          <a:off x="2411760" y="2283718"/>
          <a:ext cx="1801737" cy="766826"/>
        </p:xfrm>
        <a:graphic>
          <a:graphicData uri="http://schemas.openxmlformats.org/drawingml/2006/table">
            <a:tbl>
              <a:tblPr>
                <a:noFill/>
                <a:tableStyleId>{F14BBDFB-8845-41A2-A73C-3C95C66B2FD1}</a:tableStyleId>
              </a:tblPr>
              <a:tblGrid>
                <a:gridCol w="832366"/>
                <a:gridCol w="969371"/>
              </a:tblGrid>
              <a:tr h="462056">
                <a:tc>
                  <a:txBody>
                    <a:bodyPr/>
                    <a:lstStyle/>
                    <a:p>
                      <a:pPr marL="0" lvl="0" indent="0" algn="ctr" rtl="0">
                        <a:spcBef>
                          <a:spcPts val="0"/>
                        </a:spcBef>
                        <a:spcAft>
                          <a:spcPts val="0"/>
                        </a:spcAft>
                        <a:buNone/>
                      </a:pPr>
                      <a:r>
                        <a:rPr lang="en-GB" sz="800" b="1" dirty="0" smtClean="0">
                          <a:solidFill>
                            <a:srgbClr val="FFFFFF"/>
                          </a:solidFill>
                        </a:rPr>
                        <a:t>CAMPAIGNS</a:t>
                      </a:r>
                      <a:endParaRPr sz="800" b="1" dirty="0">
                        <a:solidFill>
                          <a:srgbClr val="FFFFFF"/>
                        </a:solidFill>
                      </a:endParaRPr>
                    </a:p>
                  </a:txBody>
                  <a:tcPr marL="91425" marR="91425" marT="91425" marB="91425">
                    <a:solidFill>
                      <a:srgbClr val="204056">
                        <a:alpha val="82490"/>
                      </a:srgbClr>
                    </a:solidFill>
                  </a:tcPr>
                </a:tc>
                <a:tc>
                  <a:txBody>
                    <a:bodyPr/>
                    <a:lstStyle/>
                    <a:p>
                      <a:pPr marL="0" marR="0" lvl="0" indent="0" algn="ctr" rtl="0">
                        <a:lnSpc>
                          <a:spcPct val="100000"/>
                        </a:lnSpc>
                        <a:spcBef>
                          <a:spcPts val="0"/>
                        </a:spcBef>
                        <a:spcAft>
                          <a:spcPts val="0"/>
                        </a:spcAft>
                        <a:buClr>
                          <a:srgbClr val="000000"/>
                        </a:buClr>
                        <a:buFont typeface="Arial"/>
                        <a:buNone/>
                      </a:pPr>
                      <a:r>
                        <a:rPr lang="en-GB" sz="800" b="1" i="0" u="none" strike="noStrike" cap="none" dirty="0" smtClean="0">
                          <a:solidFill>
                            <a:srgbClr val="FFFFFF"/>
                          </a:solidFill>
                          <a:latin typeface="Arial"/>
                          <a:ea typeface="Arial"/>
                          <a:cs typeface="Arial"/>
                          <a:sym typeface="Arial"/>
                        </a:rPr>
                        <a:t>SOURCES</a:t>
                      </a:r>
                      <a:endParaRPr sz="800" b="1" i="0" u="none" strike="noStrike" cap="none" dirty="0">
                        <a:solidFill>
                          <a:srgbClr val="FFFFFF"/>
                        </a:solidFill>
                        <a:latin typeface="Arial"/>
                        <a:ea typeface="Arial"/>
                        <a:cs typeface="Arial"/>
                        <a:sym typeface="Arial"/>
                      </a:endParaRPr>
                    </a:p>
                  </a:txBody>
                  <a:tcPr marL="91425" marR="91425" marT="91425" marB="91425">
                    <a:solidFill>
                      <a:srgbClr val="204056">
                        <a:alpha val="82490"/>
                      </a:srgbClr>
                    </a:solidFill>
                  </a:tcPr>
                </a:tc>
              </a:tr>
              <a:tr h="0">
                <a:tc>
                  <a:txBody>
                    <a:bodyPr/>
                    <a:lstStyle/>
                    <a:p>
                      <a:pPr marL="0" lvl="0" indent="0" algn="ctr" rtl="0">
                        <a:spcBef>
                          <a:spcPts val="0"/>
                        </a:spcBef>
                        <a:spcAft>
                          <a:spcPts val="0"/>
                        </a:spcAft>
                        <a:buNone/>
                      </a:pPr>
                      <a:r>
                        <a:rPr lang="en-GB" sz="800" dirty="0" smtClean="0"/>
                        <a:t>8</a:t>
                      </a:r>
                      <a:endParaRPr sz="800" dirty="0"/>
                    </a:p>
                  </a:txBody>
                  <a:tcPr marL="91425" marR="91425" marT="91425" marB="91425"/>
                </a:tc>
                <a:tc>
                  <a:txBody>
                    <a:bodyPr/>
                    <a:lstStyle/>
                    <a:p>
                      <a:pPr marL="0" lvl="0" indent="0" algn="ctr" rtl="0">
                        <a:spcBef>
                          <a:spcPts val="0"/>
                        </a:spcBef>
                        <a:spcAft>
                          <a:spcPts val="0"/>
                        </a:spcAft>
                        <a:buNone/>
                      </a:pPr>
                      <a:r>
                        <a:rPr lang="en-GB" sz="800" dirty="0" smtClean="0"/>
                        <a:t>6</a:t>
                      </a:r>
                      <a:endParaRPr sz="800" dirty="0"/>
                    </a:p>
                  </a:txBody>
                  <a:tcPr marL="91425" marR="91425" marT="91425" marB="91425"/>
                </a:tc>
              </a:tr>
            </a:tbl>
          </a:graphicData>
        </a:graphic>
      </p:graphicFrame>
      <p:sp>
        <p:nvSpPr>
          <p:cNvPr id="6" name="Shape 324"/>
          <p:cNvSpPr txBox="1"/>
          <p:nvPr/>
        </p:nvSpPr>
        <p:spPr>
          <a:xfrm>
            <a:off x="311700" y="2211710"/>
            <a:ext cx="1873745" cy="1584176"/>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a:ea typeface="Roboto"/>
                <a:cs typeface="Roboto"/>
              </a:defRPr>
            </a:lvl1pPr>
          </a:lstStyle>
          <a:p>
            <a:r>
              <a:rPr lang="en-GB" dirty="0">
                <a:sym typeface="Roboto"/>
              </a:rPr>
              <a:t>I can repeat the query but amend the </a:t>
            </a:r>
            <a:r>
              <a:rPr lang="en-GB" dirty="0" err="1">
                <a:sym typeface="Roboto"/>
              </a:rPr>
              <a:t>utm_campaign</a:t>
            </a:r>
            <a:r>
              <a:rPr lang="en-GB" dirty="0">
                <a:sym typeface="Roboto"/>
              </a:rPr>
              <a:t> to </a:t>
            </a:r>
            <a:r>
              <a:rPr lang="en-GB" dirty="0" err="1">
                <a:sym typeface="Roboto"/>
              </a:rPr>
              <a:t>utm_source</a:t>
            </a:r>
            <a:r>
              <a:rPr lang="en-GB" dirty="0">
                <a:sym typeface="Roboto"/>
              </a:rPr>
              <a:t> to determine the number of sources (SQL </a:t>
            </a:r>
            <a:r>
              <a:rPr lang="en-GB" dirty="0" smtClean="0">
                <a:sym typeface="Roboto"/>
              </a:rPr>
              <a:t>2/fig1)</a:t>
            </a:r>
            <a:endParaRPr dirty="0">
              <a:sym typeface="Roboto"/>
            </a:endParaRPr>
          </a:p>
        </p:txBody>
      </p:sp>
      <p:sp>
        <p:nvSpPr>
          <p:cNvPr id="7" name="Shape 324"/>
          <p:cNvSpPr txBox="1"/>
          <p:nvPr/>
        </p:nvSpPr>
        <p:spPr>
          <a:xfrm>
            <a:off x="332208" y="3939902"/>
            <a:ext cx="4920900" cy="720080"/>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171450" indent="-171450">
              <a:lnSpc>
                <a:spcPct val="115000"/>
              </a:lnSpc>
              <a:buClr>
                <a:schemeClr val="dk1"/>
              </a:buClr>
              <a:buSzPts val="1100"/>
              <a:buFont typeface="Arial" panose="020B0604020202020204" pitchFamily="34" charset="0"/>
              <a:buChar char="•"/>
              <a:defRPr sz="1200">
                <a:latin typeface="Roboto"/>
                <a:ea typeface="Roboto"/>
                <a:cs typeface="Roboto"/>
              </a:defRPr>
            </a:lvl1pPr>
          </a:lstStyle>
          <a:p>
            <a:r>
              <a:rPr lang="en-GB" dirty="0" smtClean="0">
                <a:sym typeface="Roboto"/>
              </a:rPr>
              <a:t>To evidence the relationship between the two I can display the sources per campaign. This will show how the campaign reaches the consumer. (SQL 3/fig2)</a:t>
            </a:r>
            <a:endParaRPr dirty="0">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3764753656"/>
              </p:ext>
            </p:extLst>
          </p:nvPr>
        </p:nvGraphicFramePr>
        <p:xfrm>
          <a:off x="5364088" y="3003798"/>
          <a:ext cx="2997200" cy="1683639"/>
        </p:xfrm>
        <a:graphic>
          <a:graphicData uri="http://schemas.openxmlformats.org/drawingml/2006/table">
            <a:tbl>
              <a:tblPr>
                <a:effectLst>
                  <a:outerShdw blurRad="50800" dist="38100" dir="2700000" algn="tl" rotWithShape="0">
                    <a:prstClr val="black">
                      <a:alpha val="40000"/>
                    </a:prstClr>
                  </a:outerShdw>
                </a:effectLst>
                <a:tableStyleId>{F14BBDFB-8845-41A2-A73C-3C95C66B2FD1}</a:tableStyleId>
              </a:tblPr>
              <a:tblGrid>
                <a:gridCol w="2336800"/>
                <a:gridCol w="660400"/>
              </a:tblGrid>
              <a:tr h="187071">
                <a:tc>
                  <a:txBody>
                    <a:bodyPr/>
                    <a:lstStyle/>
                    <a:p>
                      <a:pPr algn="ctr" fontAlgn="ctr"/>
                      <a:r>
                        <a:rPr lang="en-GB" sz="1100" u="none" strike="noStrike" dirty="0">
                          <a:effectLst/>
                        </a:rPr>
                        <a:t>CAMPAIGN</a:t>
                      </a:r>
                      <a:endParaRPr lang="en-GB" sz="1100" b="1" i="0" u="none" strike="noStrike" dirty="0">
                        <a:solidFill>
                          <a:srgbClr val="292929"/>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SOURCE</a:t>
                      </a:r>
                      <a:endParaRPr lang="en-GB" sz="1100" b="1" i="0" u="none" strike="noStrike">
                        <a:solidFill>
                          <a:srgbClr val="292929"/>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dirty="0">
                          <a:effectLst/>
                        </a:rPr>
                        <a:t>getting-to-know-cool-</a:t>
                      </a:r>
                      <a:r>
                        <a:rPr lang="en-GB" sz="1100" u="none" strike="noStrike" dirty="0" err="1">
                          <a:effectLst/>
                        </a:rPr>
                        <a:t>tshirts</a:t>
                      </a:r>
                      <a:endParaRPr lang="en-GB" sz="1100" b="0" i="0" u="none" strike="noStrike" dirty="0">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nytimes</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a:effectLst/>
                        </a:rPr>
                        <a:t>weekly-newsletter</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email</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dirty="0">
                          <a:effectLst/>
                        </a:rPr>
                        <a:t>ten-crazy-cool-</a:t>
                      </a:r>
                      <a:r>
                        <a:rPr lang="en-GB" sz="1100" u="none" strike="noStrike" dirty="0" err="1">
                          <a:effectLst/>
                        </a:rPr>
                        <a:t>tshirts</a:t>
                      </a:r>
                      <a:r>
                        <a:rPr lang="en-GB" sz="1100" u="none" strike="noStrike" dirty="0">
                          <a:effectLst/>
                        </a:rPr>
                        <a:t>-facts</a:t>
                      </a:r>
                      <a:endParaRPr lang="en-GB" sz="1100" b="0" i="0" u="none" strike="noStrike" dirty="0">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buzzfeed</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a:effectLst/>
                        </a:rPr>
                        <a:t>retargetting-campaign</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email</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a:effectLst/>
                        </a:rPr>
                        <a:t>retargetting-ad</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facebook</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a:effectLst/>
                        </a:rPr>
                        <a:t>interview-with-cool-tshirts-founder</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medium</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a:effectLst/>
                        </a:rPr>
                        <a:t>paid-search</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a:effectLst/>
                        </a:rPr>
                        <a:t>google</a:t>
                      </a:r>
                      <a:endParaRPr lang="en-GB" sz="1100" b="0" i="0" u="none" strike="noStrike">
                        <a:solidFill>
                          <a:srgbClr val="525252"/>
                        </a:solidFill>
                        <a:effectLst/>
                        <a:latin typeface="Segoe UI"/>
                      </a:endParaRPr>
                    </a:p>
                  </a:txBody>
                  <a:tcPr marL="0" marR="0" marT="0" marB="0" anchor="ctr">
                    <a:solidFill>
                      <a:schemeClr val="accent5">
                        <a:lumMod val="20000"/>
                        <a:lumOff val="80000"/>
                        <a:alpha val="0"/>
                      </a:schemeClr>
                    </a:solidFill>
                  </a:tcPr>
                </a:tc>
              </a:tr>
              <a:tr h="187071">
                <a:tc>
                  <a:txBody>
                    <a:bodyPr/>
                    <a:lstStyle/>
                    <a:p>
                      <a:pPr algn="ctr" fontAlgn="ctr"/>
                      <a:r>
                        <a:rPr lang="en-GB" sz="1100" u="none" strike="noStrike" dirty="0">
                          <a:effectLst/>
                        </a:rPr>
                        <a:t>cool-</a:t>
                      </a:r>
                      <a:r>
                        <a:rPr lang="en-GB" sz="1100" u="none" strike="noStrike" dirty="0" err="1">
                          <a:effectLst/>
                        </a:rPr>
                        <a:t>tshirts</a:t>
                      </a:r>
                      <a:r>
                        <a:rPr lang="en-GB" sz="1100" u="none" strike="noStrike" dirty="0">
                          <a:effectLst/>
                        </a:rPr>
                        <a:t>-search</a:t>
                      </a:r>
                      <a:endParaRPr lang="en-GB" sz="1100" b="0" i="0" u="none" strike="noStrike" dirty="0">
                        <a:solidFill>
                          <a:srgbClr val="525252"/>
                        </a:solidFill>
                        <a:effectLst/>
                        <a:latin typeface="Segoe UI"/>
                      </a:endParaRPr>
                    </a:p>
                  </a:txBody>
                  <a:tcPr marL="0" marR="0" marT="0" marB="0" anchor="ctr">
                    <a:solidFill>
                      <a:schemeClr val="accent5">
                        <a:lumMod val="20000"/>
                        <a:lumOff val="80000"/>
                        <a:alpha val="0"/>
                      </a:schemeClr>
                    </a:solidFill>
                  </a:tcPr>
                </a:tc>
                <a:tc>
                  <a:txBody>
                    <a:bodyPr/>
                    <a:lstStyle/>
                    <a:p>
                      <a:pPr algn="ctr" fontAlgn="ctr"/>
                      <a:r>
                        <a:rPr lang="en-GB" sz="1100" u="none" strike="noStrike" dirty="0">
                          <a:effectLst/>
                        </a:rPr>
                        <a:t>google</a:t>
                      </a:r>
                      <a:endParaRPr lang="en-GB" sz="1100" b="0" i="0" u="none" strike="noStrike" dirty="0">
                        <a:solidFill>
                          <a:srgbClr val="525252"/>
                        </a:solidFill>
                        <a:effectLst/>
                        <a:latin typeface="Segoe UI"/>
                      </a:endParaRPr>
                    </a:p>
                  </a:txBody>
                  <a:tcPr marL="0" marR="0" marT="0" marB="0" anchor="ctr">
                    <a:solidFill>
                      <a:schemeClr val="accent5">
                        <a:lumMod val="20000"/>
                        <a:lumOff val="80000"/>
                        <a:alpha val="0"/>
                      </a:schemeClr>
                    </a:solidFill>
                  </a:tcPr>
                </a:tc>
              </a:tr>
            </a:tbl>
          </a:graphicData>
        </a:graphic>
      </p:graphicFrame>
      <p:pic>
        <p:nvPicPr>
          <p:cNvPr id="102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4791" y="1100628"/>
            <a:ext cx="4057509" cy="1783085"/>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
        <p:nvSpPr>
          <p:cNvPr id="3" name="TextBox 2"/>
          <p:cNvSpPr txBox="1"/>
          <p:nvPr/>
        </p:nvSpPr>
        <p:spPr>
          <a:xfrm>
            <a:off x="3923928" y="2065543"/>
            <a:ext cx="421757" cy="215444"/>
          </a:xfrm>
          <a:prstGeom prst="rect">
            <a:avLst/>
          </a:prstGeom>
          <a:noFill/>
        </p:spPr>
        <p:txBody>
          <a:bodyPr wrap="square" rtlCol="0">
            <a:spAutoFit/>
          </a:bodyPr>
          <a:lstStyle/>
          <a:p>
            <a:r>
              <a:rPr lang="en-GB" sz="800" dirty="0" smtClean="0"/>
              <a:t>fig1</a:t>
            </a:r>
            <a:endParaRPr lang="en-GB" sz="800" dirty="0"/>
          </a:p>
        </p:txBody>
      </p:sp>
      <p:sp>
        <p:nvSpPr>
          <p:cNvPr id="11" name="TextBox 10"/>
          <p:cNvSpPr txBox="1"/>
          <p:nvPr/>
        </p:nvSpPr>
        <p:spPr>
          <a:xfrm>
            <a:off x="8410543" y="3003798"/>
            <a:ext cx="421757" cy="215444"/>
          </a:xfrm>
          <a:prstGeom prst="rect">
            <a:avLst/>
          </a:prstGeom>
          <a:noFill/>
        </p:spPr>
        <p:txBody>
          <a:bodyPr wrap="square" rtlCol="0">
            <a:spAutoFit/>
          </a:bodyPr>
          <a:lstStyle/>
          <a:p>
            <a:r>
              <a:rPr lang="en-GB" sz="800" dirty="0" smtClean="0"/>
              <a:t>fig2</a:t>
            </a:r>
            <a:endParaRPr lang="en-GB" sz="8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400" b="1" dirty="0" smtClean="0">
                <a:solidFill>
                  <a:srgbClr val="295269"/>
                </a:solidFill>
                <a:latin typeface="Roboto"/>
                <a:ea typeface="Roboto"/>
                <a:cs typeface="Roboto"/>
                <a:sym typeface="Roboto"/>
              </a:rPr>
              <a:t>1.2 </a:t>
            </a:r>
            <a:r>
              <a:rPr lang="en-GB" sz="2400" b="1" dirty="0">
                <a:solidFill>
                  <a:srgbClr val="295269"/>
                </a:solidFill>
                <a:latin typeface="Roboto"/>
                <a:ea typeface="Roboto"/>
                <a:cs typeface="Roboto"/>
                <a:sym typeface="Roboto"/>
              </a:rPr>
              <a:t>Which </a:t>
            </a:r>
            <a:r>
              <a:rPr lang="en-GB" sz="2400" b="1" dirty="0" smtClean="0">
                <a:solidFill>
                  <a:srgbClr val="295269"/>
                </a:solidFill>
                <a:latin typeface="Roboto"/>
                <a:ea typeface="Roboto"/>
                <a:cs typeface="Roboto"/>
                <a:sym typeface="Roboto"/>
              </a:rPr>
              <a:t>pages are on their website? </a:t>
            </a:r>
            <a:endParaRPr lang="en-GB" sz="2400" b="1" dirty="0">
              <a:solidFill>
                <a:srgbClr val="295269"/>
              </a:solidFill>
              <a:latin typeface="Roboto"/>
              <a:ea typeface="Roboto"/>
              <a:cs typeface="Roboto"/>
              <a:sym typeface="Roboto"/>
            </a:endParaRPr>
          </a:p>
        </p:txBody>
      </p:sp>
      <p:sp>
        <p:nvSpPr>
          <p:cNvPr id="324" name="Shape 324"/>
          <p:cNvSpPr txBox="1"/>
          <p:nvPr/>
        </p:nvSpPr>
        <p:spPr>
          <a:xfrm>
            <a:off x="177975" y="1201325"/>
            <a:ext cx="4920900" cy="866369"/>
          </a:xfrm>
          <a:prstGeom prst="rect">
            <a:avLst/>
          </a:prstGeom>
          <a:solidFill>
            <a:schemeClr val="accent5">
              <a:lumMod val="20000"/>
              <a:lumOff val="80000"/>
              <a:alpha val="60000"/>
            </a:schemeClr>
          </a:solidFill>
          <a:ln w="9525" cap="flat" cmpd="sng">
            <a:solidFill>
              <a:srgbClr val="B7B7B7"/>
            </a:solid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GB" sz="1200" dirty="0" smtClean="0">
                <a:latin typeface="Roboto"/>
                <a:ea typeface="Roboto"/>
                <a:cs typeface="Roboto"/>
                <a:sym typeface="Roboto"/>
              </a:rPr>
              <a:t>To identify which pages are present on their website, I can use a distinct statement on the field </a:t>
            </a:r>
            <a:r>
              <a:rPr lang="en-GB" sz="1200" dirty="0" err="1" smtClean="0">
                <a:latin typeface="Roboto"/>
                <a:ea typeface="Roboto"/>
                <a:cs typeface="Roboto"/>
                <a:sym typeface="Roboto"/>
              </a:rPr>
              <a:t>page_name</a:t>
            </a:r>
            <a:r>
              <a:rPr lang="en-GB" sz="1200" dirty="0" smtClean="0">
                <a:latin typeface="Roboto"/>
                <a:ea typeface="Roboto"/>
                <a:cs typeface="Roboto"/>
                <a:sym typeface="Roboto"/>
              </a:rPr>
              <a:t>. I can add an alias to make the table name mor</a:t>
            </a:r>
            <a:r>
              <a:rPr lang="en-GB" sz="1200" dirty="0" smtClean="0">
                <a:latin typeface="Roboto"/>
                <a:ea typeface="Roboto"/>
                <a:cs typeface="Roboto"/>
                <a:sym typeface="Roboto"/>
              </a:rPr>
              <a:t>e relevant. </a:t>
            </a:r>
            <a:endParaRPr sz="1200" dirty="0">
              <a:latin typeface="Roboto"/>
              <a:ea typeface="Roboto"/>
              <a:cs typeface="Roboto"/>
              <a:sym typeface="Roboto"/>
            </a:endParaRPr>
          </a:p>
        </p:txBody>
      </p:sp>
      <p:pic>
        <p:nvPicPr>
          <p:cNvPr id="2049"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072" y="1201325"/>
            <a:ext cx="3238500" cy="685800"/>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926" y="2211710"/>
            <a:ext cx="5143500" cy="1447800"/>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Lst>
        </p:spPr>
      </p:pic>
      <p:sp>
        <p:nvSpPr>
          <p:cNvPr id="3" name="AutoShape 4" descr="Image result for internet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0152" y="2211710"/>
            <a:ext cx="2143125" cy="2143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746554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4499992" y="1692306"/>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GB" sz="4800" dirty="0" smtClean="0">
                <a:solidFill>
                  <a:schemeClr val="lt1"/>
                </a:solidFill>
                <a:latin typeface="Roboto"/>
                <a:ea typeface="Roboto"/>
                <a:cs typeface="Roboto"/>
                <a:sym typeface="Roboto"/>
              </a:rPr>
              <a:t>What is the</a:t>
            </a:r>
          </a:p>
          <a:p>
            <a:pPr marL="0" lvl="0" indent="0" algn="ctr" rtl="0">
              <a:spcBef>
                <a:spcPts val="0"/>
              </a:spcBef>
              <a:spcAft>
                <a:spcPts val="0"/>
              </a:spcAft>
              <a:buClr>
                <a:schemeClr val="dk1"/>
              </a:buClr>
              <a:buSzPts val="1100"/>
              <a:buFont typeface="Arial"/>
              <a:buNone/>
            </a:pPr>
            <a:r>
              <a:rPr lang="en-GB" sz="4800" dirty="0">
                <a:solidFill>
                  <a:schemeClr val="lt1"/>
                </a:solidFill>
                <a:latin typeface="Roboto"/>
                <a:ea typeface="Roboto"/>
                <a:cs typeface="Roboto"/>
                <a:sym typeface="Roboto"/>
              </a:rPr>
              <a:t>u</a:t>
            </a:r>
            <a:r>
              <a:rPr lang="en-GB" sz="4800" dirty="0" smtClean="0">
                <a:solidFill>
                  <a:schemeClr val="lt1"/>
                </a:solidFill>
                <a:latin typeface="Roboto"/>
                <a:ea typeface="Roboto"/>
                <a:cs typeface="Roboto"/>
                <a:sym typeface="Roboto"/>
              </a:rPr>
              <a:t>ser journey?</a:t>
            </a:r>
            <a:endParaRPr sz="48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41881759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.1 How many first touches is each campaign responsible for?</a:t>
            </a:r>
            <a:endParaRPr sz="2400" b="1" dirty="0">
              <a:solidFill>
                <a:srgbClr val="295269"/>
              </a:solidFill>
              <a:latin typeface="Roboto"/>
              <a:ea typeface="Roboto"/>
              <a:cs typeface="Roboto"/>
              <a:sym typeface="Roboto"/>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3260" y="1094449"/>
            <a:ext cx="3829040" cy="2485414"/>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15332" y="2643758"/>
            <a:ext cx="4744701" cy="2016223"/>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a:t>To display the number of first touch page visits for each campaign, and their source, I can create two temporary tables and then count the source and the campaign from the </a:t>
            </a:r>
            <a:r>
              <a:rPr lang="en-GB" dirty="0" err="1"/>
              <a:t>ft_attr</a:t>
            </a:r>
            <a:r>
              <a:rPr lang="en-GB" dirty="0"/>
              <a:t> (first touch) table. By selecting the MIN(</a:t>
            </a:r>
            <a:r>
              <a:rPr lang="en-GB" dirty="0" err="1"/>
              <a:t>imum</a:t>
            </a:r>
            <a:r>
              <a:rPr lang="en-GB" dirty="0"/>
              <a:t>) timestamp the query will display the earliest time the page was visited. We can identify this as the first touch. It is important to group these so that it is clear to read. In this instance the campaign that generated the highest number of page visits came from an interview with the </a:t>
            </a:r>
            <a:r>
              <a:rPr lang="en-GB" dirty="0" err="1"/>
              <a:t>CoolTShirts</a:t>
            </a:r>
            <a:r>
              <a:rPr lang="en-GB" dirty="0"/>
              <a:t> founder in Medium magazine. </a:t>
            </a:r>
            <a:endParaRPr lang="en-GB" dirty="0"/>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333" y="1133475"/>
            <a:ext cx="4744700" cy="1438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descr="Image result for magazine clipa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8108" y="2931790"/>
            <a:ext cx="2141711" cy="18945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.2 How many last touches is each campaign responsible for?</a:t>
            </a:r>
            <a:endParaRPr sz="2400" b="1" dirty="0">
              <a:solidFill>
                <a:srgbClr val="295269"/>
              </a:solidFill>
              <a:latin typeface="Roboto"/>
              <a:ea typeface="Roboto"/>
              <a:cs typeface="Roboto"/>
              <a:sym typeface="Roboto"/>
            </a:endParaRPr>
          </a:p>
        </p:txBody>
      </p:sp>
      <p:sp>
        <p:nvSpPr>
          <p:cNvPr id="2" name="TextBox 1"/>
          <p:cNvSpPr txBox="1"/>
          <p:nvPr/>
        </p:nvSpPr>
        <p:spPr>
          <a:xfrm>
            <a:off x="115332" y="3291830"/>
            <a:ext cx="4744701" cy="1584176"/>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smtClean="0"/>
              <a:t>We can make some tweaks to the code to identify the last touch. In this instance we would want to display the MAX(</a:t>
            </a:r>
            <a:r>
              <a:rPr lang="en-GB" dirty="0" err="1" smtClean="0"/>
              <a:t>imum</a:t>
            </a:r>
            <a:r>
              <a:rPr lang="en-GB" dirty="0" smtClean="0"/>
              <a:t>) timestamp of a page visit. This would be classed as the last touch before the user exited the website. We can determine from this that the most engagement is from the emailed weekly newsletter. We can make a presumption that users who sign up for a newsletter are the most actively engaged customer segment. </a:t>
            </a:r>
            <a:endParaRPr lang="en-GB"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3391" y="1124494"/>
            <a:ext cx="3783158" cy="2664295"/>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332" y="1112511"/>
            <a:ext cx="4782135" cy="20353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AutoShape 5" descr="Image result for newsletter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4102"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60232" y="3502322"/>
            <a:ext cx="1282771" cy="11631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274039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2.3 How many visitors go on to make a purchase?</a:t>
            </a:r>
            <a:endParaRPr sz="2400" b="1" dirty="0">
              <a:solidFill>
                <a:srgbClr val="295269"/>
              </a:solidFill>
              <a:latin typeface="Roboto"/>
              <a:ea typeface="Roboto"/>
              <a:cs typeface="Roboto"/>
              <a:sym typeface="Roboto"/>
            </a:endParaRPr>
          </a:p>
        </p:txBody>
      </p:sp>
      <p:sp>
        <p:nvSpPr>
          <p:cNvPr id="2" name="TextBox 1"/>
          <p:cNvSpPr txBox="1"/>
          <p:nvPr/>
        </p:nvSpPr>
        <p:spPr>
          <a:xfrm>
            <a:off x="120589" y="3387646"/>
            <a:ext cx="4744701" cy="1152128"/>
          </a:xfrm>
          <a:prstGeom prst="rect">
            <a:avLst/>
          </a:prstGeom>
          <a:solidFill>
            <a:schemeClr val="accent5">
              <a:lumMod val="20000"/>
              <a:lumOff val="80000"/>
              <a:alpha val="68000"/>
            </a:schemeClr>
          </a:solidFill>
          <a:ln w="9525" cap="flat" cmpd="sng">
            <a:no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71450" indent="-171450">
              <a:lnSpc>
                <a:spcPct val="115000"/>
              </a:lnSpc>
              <a:buClr>
                <a:schemeClr val="dk1"/>
              </a:buClr>
              <a:buSzPts val="1100"/>
              <a:buFont typeface="Arial" panose="020B0604020202020204" pitchFamily="34" charset="0"/>
              <a:buChar char="•"/>
              <a:defRPr sz="1200">
                <a:latin typeface="Roboto" panose="020B0604020202020204" charset="0"/>
                <a:ea typeface="Roboto" panose="020B0604020202020204" charset="0"/>
                <a:cs typeface="Roboto"/>
              </a:defRPr>
            </a:lvl1pPr>
          </a:lstStyle>
          <a:p>
            <a:pPr marL="0" indent="0">
              <a:buNone/>
            </a:pPr>
            <a:r>
              <a:rPr lang="en-GB" dirty="0" smtClean="0"/>
              <a:t>With a further tweak to the last touch code, we can determine how many visitors go on to make a purchase, (358). We can also identify the campaign and the source that drives that purchase. I have added in a WHERE statement to limit the last touch results to the ‘Purchase’ page.  </a:t>
            </a:r>
            <a:endParaRPr lang="en-GB" dirty="0"/>
          </a:p>
        </p:txBody>
      </p:sp>
      <p:sp>
        <p:nvSpPr>
          <p:cNvPr id="3" name="AutoShape 5" descr="Image result for newsletter clipar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1112511"/>
            <a:ext cx="3285567" cy="3427263"/>
          </a:xfrm>
          <a:prstGeom prst="rect">
            <a:avLst/>
          </a:prstGeom>
          <a:noFill/>
          <a:ln w="9525">
            <a:solidFill>
              <a:schemeClr val="tx1"/>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descr="Image result for purchase clipar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9348" y="3507854"/>
            <a:ext cx="1472952" cy="1472952"/>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463" y="1134317"/>
            <a:ext cx="4866928" cy="2088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81139243"/>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323</TotalTime>
  <Words>831</Words>
  <Application>Microsoft Office PowerPoint</Application>
  <PresentationFormat>On-screen Show (16:9)</PresentationFormat>
  <Paragraphs>73</Paragraphs>
  <Slides>13</Slides>
  <Notes>13</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13</vt:i4>
      </vt:variant>
    </vt:vector>
  </HeadingPairs>
  <TitlesOfParts>
    <vt:vector size="23" baseType="lpstr">
      <vt:lpstr>Arial</vt:lpstr>
      <vt:lpstr>Roboto</vt:lpstr>
      <vt:lpstr>Wingdings</vt:lpstr>
      <vt:lpstr>Roboto Black</vt:lpstr>
      <vt:lpstr>Dosis</vt:lpstr>
      <vt:lpstr>Segoe UI</vt:lpstr>
      <vt:lpstr>Roboto Thin</vt:lpstr>
      <vt:lpstr>Simple Light</vt:lpstr>
      <vt:lpstr>Simple Light</vt:lpstr>
      <vt:lpstr>Simple Light</vt:lpstr>
      <vt:lpstr>PowerPoint Presentation</vt:lpstr>
      <vt:lpstr>Table of Contents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Burton, Dan</dc:creator>
  <cp:lastModifiedBy>Burton, Dan</cp:lastModifiedBy>
  <cp:revision>19</cp:revision>
  <dcterms:modified xsi:type="dcterms:W3CDTF">2018-08-14T13:40:09Z</dcterms:modified>
</cp:coreProperties>
</file>